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3" r:id="rId6"/>
    <p:sldId id="264" r:id="rId7"/>
    <p:sldId id="265" r:id="rId8"/>
    <p:sldId id="266" r:id="rId9"/>
    <p:sldId id="274" r:id="rId10"/>
    <p:sldId id="273" r:id="rId11"/>
    <p:sldId id="260" r:id="rId12"/>
    <p:sldId id="272" r:id="rId13"/>
    <p:sldId id="271" r:id="rId14"/>
    <p:sldId id="269" r:id="rId1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9" d="100"/>
          <a:sy n="99" d="100"/>
        </p:scale>
        <p:origin x="-2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pPr>
              <a:defRPr/>
            </a:pPr>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pPr>
              <a:defRPr/>
            </a:pPr>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pPr>
              <a:defRPr/>
            </a:pPr>
            <a:fld id="{F5905E4E-84D0-489E-B6C4-1B30095D783A}"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pPr>
              <a:defRPr/>
            </a:pPr>
            <a:endParaRPr lang="ru-RU"/>
          </a:p>
        </p:txBody>
      </p:sp>
      <p:sp>
        <p:nvSpPr>
          <p:cNvPr id="9" name="Номер слайда 8"/>
          <p:cNvSpPr>
            <a:spLocks noGrp="1"/>
          </p:cNvSpPr>
          <p:nvPr>
            <p:ph type="sldNum" sz="quarter" idx="15"/>
          </p:nvPr>
        </p:nvSpPr>
        <p:spPr/>
        <p:txBody>
          <a:bodyPr rtlCol="0"/>
          <a:lstStyle/>
          <a:p>
            <a:pPr>
              <a:defRPr/>
            </a:pPr>
            <a:fld id="{F0667B67-F52C-4DC0-B61C-4B04FE0AC693}" type="slidenum">
              <a:rPr lang="ru-RU" smtClean="0"/>
              <a:pPr>
                <a:defRPr/>
              </a:pPr>
              <a:t>‹#›</a:t>
            </a:fld>
            <a:endParaRPr lang="ru-RU"/>
          </a:p>
        </p:txBody>
      </p:sp>
      <p:sp>
        <p:nvSpPr>
          <p:cNvPr id="10" name="Нижний колонтитул 9"/>
          <p:cNvSpPr>
            <a:spLocks noGrp="1"/>
          </p:cNvSpPr>
          <p:nvPr>
            <p:ph type="ftr" sz="quarter" idx="16"/>
          </p:nvPr>
        </p:nvSpPr>
        <p:spPr/>
        <p:txBody>
          <a:bodyPr rtlCol="0"/>
          <a:lstStyle/>
          <a:p>
            <a:pPr>
              <a:defRPr/>
            </a:pP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pPr>
              <a:defRPr/>
            </a:pPr>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pPr>
              <a:defRPr/>
            </a:pPr>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pPr>
              <a:defRPr/>
            </a:pPr>
            <a:fld id="{D4FC3107-FBD4-4AD8-A3A5-16D3A9394A99}" type="slidenum">
              <a:rPr lang="ru-RU" smtClean="0"/>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9E655934-D198-4606-9B0F-5546FD22A21C}" type="slidenum">
              <a:rPr lang="ru-RU" smtClean="0"/>
              <a:pPr>
                <a:defRPr/>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EE51D34D-D4F4-4A32-8E77-53DB13D6EF41}" type="slidenum">
              <a:rPr lang="ru-RU" smtClean="0"/>
              <a:pPr>
                <a:defRPr/>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pPr>
              <a:defRPr/>
            </a:pPr>
            <a:endParaRPr lang="ru-RU"/>
          </a:p>
        </p:txBody>
      </p:sp>
      <p:sp>
        <p:nvSpPr>
          <p:cNvPr id="7" name="Номер слайда 6"/>
          <p:cNvSpPr>
            <a:spLocks noGrp="1"/>
          </p:cNvSpPr>
          <p:nvPr>
            <p:ph type="sldNum" sz="quarter" idx="11"/>
          </p:nvPr>
        </p:nvSpPr>
        <p:spPr/>
        <p:txBody>
          <a:bodyPr rtlCol="0"/>
          <a:lstStyle/>
          <a:p>
            <a:pPr>
              <a:defRPr/>
            </a:pPr>
            <a:fld id="{9999BFDC-77B5-4053-B96C-4DE19E201CC0}" type="slidenum">
              <a:rPr lang="ru-RU" smtClean="0"/>
              <a:pPr>
                <a:defRPr/>
              </a:pPr>
              <a:t>‹#›</a:t>
            </a:fld>
            <a:endParaRPr lang="ru-RU"/>
          </a:p>
        </p:txBody>
      </p:sp>
      <p:sp>
        <p:nvSpPr>
          <p:cNvPr id="8" name="Нижний колонтитул 7"/>
          <p:cNvSpPr>
            <a:spLocks noGrp="1"/>
          </p:cNvSpPr>
          <p:nvPr>
            <p:ph type="ftr" sz="quarter" idx="12"/>
          </p:nvPr>
        </p:nvSpPr>
        <p:spPr/>
        <p:txBody>
          <a:bodyPr rtlCol="0"/>
          <a:lstStyle/>
          <a:p>
            <a:pPr>
              <a:defRPr/>
            </a:pP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3006F21F-B5A0-4F89-AA33-B87396EE92FE}"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pPr>
              <a:defRPr/>
            </a:pPr>
            <a:endParaRPr lang="ru-RU"/>
          </a:p>
        </p:txBody>
      </p:sp>
      <p:sp>
        <p:nvSpPr>
          <p:cNvPr id="22" name="Номер слайда 21"/>
          <p:cNvSpPr>
            <a:spLocks noGrp="1"/>
          </p:cNvSpPr>
          <p:nvPr>
            <p:ph type="sldNum" sz="quarter" idx="15"/>
          </p:nvPr>
        </p:nvSpPr>
        <p:spPr/>
        <p:txBody>
          <a:bodyPr rtlCol="0"/>
          <a:lstStyle/>
          <a:p>
            <a:pPr>
              <a:defRPr/>
            </a:pPr>
            <a:fld id="{B460C0CF-6533-4D3C-BBCA-AB553760339A}" type="slidenum">
              <a:rPr lang="ru-RU" smtClean="0"/>
              <a:pPr>
                <a:defRPr/>
              </a:pPr>
              <a:t>‹#›</a:t>
            </a:fld>
            <a:endParaRPr lang="ru-RU"/>
          </a:p>
        </p:txBody>
      </p:sp>
      <p:sp>
        <p:nvSpPr>
          <p:cNvPr id="23" name="Нижний колонтитул 22"/>
          <p:cNvSpPr>
            <a:spLocks noGrp="1"/>
          </p:cNvSpPr>
          <p:nvPr>
            <p:ph type="ftr" sz="quarter" idx="16"/>
          </p:nvPr>
        </p:nvSpPr>
        <p:spPr/>
        <p:txBody>
          <a:bodyPr rtlCol="0"/>
          <a:lstStyle/>
          <a:p>
            <a:pPr>
              <a:defRPr/>
            </a:pPr>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pPr>
              <a:defRPr/>
            </a:pPr>
            <a:endParaRPr lang="ru-RU"/>
          </a:p>
        </p:txBody>
      </p:sp>
      <p:sp>
        <p:nvSpPr>
          <p:cNvPr id="18" name="Номер слайда 17"/>
          <p:cNvSpPr>
            <a:spLocks noGrp="1"/>
          </p:cNvSpPr>
          <p:nvPr>
            <p:ph type="sldNum" sz="quarter" idx="11"/>
          </p:nvPr>
        </p:nvSpPr>
        <p:spPr/>
        <p:txBody>
          <a:bodyPr rtlCol="0"/>
          <a:lstStyle/>
          <a:p>
            <a:pPr>
              <a:defRPr/>
            </a:pPr>
            <a:fld id="{628EECF3-A248-40CF-8F18-607E7DD7BDD4}" type="slidenum">
              <a:rPr lang="ru-RU" smtClean="0"/>
              <a:pPr>
                <a:defRPr/>
              </a:pPr>
              <a:t>‹#›</a:t>
            </a:fld>
            <a:endParaRPr lang="ru-RU"/>
          </a:p>
        </p:txBody>
      </p:sp>
      <p:sp>
        <p:nvSpPr>
          <p:cNvPr id="21" name="Нижний колонтитул 20"/>
          <p:cNvSpPr>
            <a:spLocks noGrp="1"/>
          </p:cNvSpPr>
          <p:nvPr>
            <p:ph type="ftr" sz="quarter" idx="12"/>
          </p:nvPr>
        </p:nvSpPr>
        <p:spPr/>
        <p:txBody>
          <a:bodyPr rtlCol="0"/>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4674D83-63C4-47E0-B40F-A1EEA250877E}"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8A58211-C419-418C-98DF-BDED00596BFA}"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899200F4-28B9-4847-ACC7-C5DF4B241852}"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litrasoch.ru/" TargetMode="External"/><Relationship Id="rId2" Type="http://schemas.openxmlformats.org/officeDocument/2006/relationships/hyperlink" Target="http://www.licey.net/lit/wap/kutuzov" TargetMode="External"/><Relationship Id="rId1" Type="http://schemas.openxmlformats.org/officeDocument/2006/relationships/slideLayout" Target="../slideLayouts/slideLayout2.xml"/><Relationship Id="rId4" Type="http://schemas.openxmlformats.org/officeDocument/2006/relationships/hyperlink" Target="http://www.litra.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85786" y="285728"/>
            <a:ext cx="7772400" cy="1470025"/>
          </a:xfrm>
        </p:spPr>
        <p:txBody>
          <a:bodyPr>
            <a:normAutofit/>
          </a:bodyPr>
          <a:lstStyle/>
          <a:p>
            <a:pPr algn="ctr"/>
            <a:r>
              <a:rPr lang="ru-RU" b="1" dirty="0">
                <a:solidFill>
                  <a:srgbClr val="C00000"/>
                </a:solidFill>
              </a:rPr>
              <a:t>«Кутузов и Наполеон </a:t>
            </a:r>
            <a:r>
              <a:rPr lang="ru-RU" b="1" dirty="0" smtClean="0">
                <a:solidFill>
                  <a:srgbClr val="C00000"/>
                </a:solidFill>
              </a:rPr>
              <a:t/>
            </a:r>
            <a:br>
              <a:rPr lang="ru-RU" b="1" dirty="0" smtClean="0">
                <a:solidFill>
                  <a:srgbClr val="C00000"/>
                </a:solidFill>
              </a:rPr>
            </a:br>
            <a:r>
              <a:rPr lang="ru-RU" b="1" dirty="0" smtClean="0">
                <a:solidFill>
                  <a:srgbClr val="C00000"/>
                </a:solidFill>
              </a:rPr>
              <a:t>как </a:t>
            </a:r>
            <a:r>
              <a:rPr lang="ru-RU" b="1" dirty="0">
                <a:solidFill>
                  <a:srgbClr val="C00000"/>
                </a:solidFill>
              </a:rPr>
              <a:t>два нравственных полюса»</a:t>
            </a:r>
            <a:endParaRPr lang="ru-RU" dirty="0" smtClean="0">
              <a:solidFill>
                <a:srgbClr val="C00000"/>
              </a:solidFill>
            </a:endParaRPr>
          </a:p>
        </p:txBody>
      </p:sp>
      <p:sp>
        <p:nvSpPr>
          <p:cNvPr id="6" name="Подзаголовок 5"/>
          <p:cNvSpPr>
            <a:spLocks noGrp="1"/>
          </p:cNvSpPr>
          <p:nvPr>
            <p:ph type="subTitle" idx="1"/>
          </p:nvPr>
        </p:nvSpPr>
        <p:spPr/>
        <p:txBody>
          <a:bodyPr/>
          <a:lstStyle/>
          <a:p>
            <a:endParaRPr lang="ru-RU" dirty="0"/>
          </a:p>
        </p:txBody>
      </p:sp>
      <p:pic>
        <p:nvPicPr>
          <p:cNvPr id="2052" name="Picture 4" descr="57"/>
          <p:cNvPicPr>
            <a:picLocks noChangeAspect="1" noChangeArrowheads="1"/>
          </p:cNvPicPr>
          <p:nvPr/>
        </p:nvPicPr>
        <p:blipFill>
          <a:blip r:embed="rId2"/>
          <a:srcRect/>
          <a:stretch>
            <a:fillRect/>
          </a:stretch>
        </p:blipFill>
        <p:spPr bwMode="auto">
          <a:xfrm>
            <a:off x="1785918" y="1857364"/>
            <a:ext cx="3649736" cy="42651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2" descr="C:\Users\Елена\Documents\ОБРАЗ НАПОЛЕОНА\Наполеон литография .jpg"/>
          <p:cNvPicPr>
            <a:picLocks noChangeAspect="1" noChangeArrowheads="1"/>
          </p:cNvPicPr>
          <p:nvPr/>
        </p:nvPicPr>
        <p:blipFill>
          <a:blip r:embed="rId3">
            <a:lum bright="-10000" contrast="10000"/>
          </a:blip>
          <a:srcRect/>
          <a:stretch>
            <a:fillRect/>
          </a:stretch>
        </p:blipFill>
        <p:spPr bwMode="auto">
          <a:xfrm>
            <a:off x="5429256" y="2571744"/>
            <a:ext cx="3357569" cy="39773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sz="quarter" idx="1"/>
          </p:nvPr>
        </p:nvSpPr>
        <p:spPr>
          <a:xfrm>
            <a:off x="0" y="0"/>
            <a:ext cx="8291513" cy="5360988"/>
          </a:xfrm>
        </p:spPr>
        <p:txBody>
          <a:bodyPr/>
          <a:lstStyle/>
          <a:p>
            <a:r>
              <a:rPr lang="ru-RU" sz="2800" b="1" dirty="0" smtClean="0"/>
              <a:t>	</a:t>
            </a:r>
            <a:r>
              <a:rPr lang="ru-RU" sz="2800" dirty="0" smtClean="0"/>
              <a:t> Известно, что Толстой отрицал роль личности в истории. Но говорить о полном отрицании нельзя: он, отрицая произвол личности, нежелание считаться с волей народа, отрицал личность, ставящую себя над народом. Если же действия личности исторически обусловлены, то она играет определенную роль в развитии исторических событий.</a:t>
            </a:r>
            <a:endParaRPr lang="ru-RU" sz="2800" dirty="0"/>
          </a:p>
        </p:txBody>
      </p:sp>
      <p:pic>
        <p:nvPicPr>
          <p:cNvPr id="3077" name="Picture 5" descr="война и мир портрет наполеона"/>
          <p:cNvPicPr>
            <a:picLocks noChangeAspect="1" noChangeArrowheads="1"/>
          </p:cNvPicPr>
          <p:nvPr/>
        </p:nvPicPr>
        <p:blipFill>
          <a:blip r:embed="rId2"/>
          <a:srcRect/>
          <a:stretch>
            <a:fillRect/>
          </a:stretch>
        </p:blipFill>
        <p:spPr bwMode="auto">
          <a:xfrm>
            <a:off x="3357554" y="3571876"/>
            <a:ext cx="4429156" cy="305611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sz="quarter" idx="1"/>
          </p:nvPr>
        </p:nvSpPr>
        <p:spPr>
          <a:xfrm>
            <a:off x="395288" y="692150"/>
            <a:ext cx="4608512" cy="5832475"/>
          </a:xfrm>
        </p:spPr>
        <p:txBody>
          <a:bodyPr>
            <a:normAutofit/>
          </a:bodyPr>
          <a:lstStyle/>
          <a:p>
            <a:pPr>
              <a:buNone/>
            </a:pPr>
            <a:r>
              <a:rPr lang="ru-RU" sz="2800" dirty="0" smtClean="0"/>
              <a:t>	</a:t>
            </a:r>
            <a:r>
              <a:rPr lang="ru-RU" sz="2800" dirty="0" smtClean="0">
                <a:solidFill>
                  <a:srgbClr val="C00000"/>
                </a:solidFill>
              </a:rPr>
              <a:t>Кутузов и Наполеон — нравственные полюсы романа — эпопеи: автором утверждается величие полководца народной войны и развенчивается командующий армии грабителей, мародеров и убийц.</a:t>
            </a:r>
          </a:p>
        </p:txBody>
      </p:sp>
      <p:pic>
        <p:nvPicPr>
          <p:cNvPr id="4099" name="Picture 4" descr="golenischev-kutuzov-01052008175633jO4"/>
          <p:cNvPicPr>
            <a:picLocks noChangeAspect="1" noChangeArrowheads="1"/>
          </p:cNvPicPr>
          <p:nvPr/>
        </p:nvPicPr>
        <p:blipFill>
          <a:blip r:embed="rId2"/>
          <a:srcRect l="3098" t="2899" r="3098" b="3867"/>
          <a:stretch>
            <a:fillRect/>
          </a:stretch>
        </p:blipFill>
        <p:spPr bwMode="auto">
          <a:xfrm>
            <a:off x="5435600" y="620713"/>
            <a:ext cx="2814638" cy="2987675"/>
          </a:xfrm>
          <a:prstGeom prst="rect">
            <a:avLst/>
          </a:prstGeom>
          <a:noFill/>
          <a:ln w="9525">
            <a:noFill/>
            <a:miter lim="800000"/>
            <a:headEnd/>
            <a:tailEnd/>
          </a:ln>
        </p:spPr>
      </p:pic>
      <p:pic>
        <p:nvPicPr>
          <p:cNvPr id="4100" name="Picture 5" descr="12754928692"/>
          <p:cNvPicPr>
            <a:picLocks noChangeAspect="1" noChangeArrowheads="1"/>
          </p:cNvPicPr>
          <p:nvPr/>
        </p:nvPicPr>
        <p:blipFill>
          <a:blip r:embed="rId3"/>
          <a:srcRect b="8820"/>
          <a:stretch>
            <a:fillRect/>
          </a:stretch>
        </p:blipFill>
        <p:spPr bwMode="auto">
          <a:xfrm>
            <a:off x="5429256" y="3786190"/>
            <a:ext cx="2665413" cy="2820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sz="quarter" idx="1"/>
          </p:nvPr>
        </p:nvSpPr>
        <p:spPr>
          <a:xfrm>
            <a:off x="785786" y="1214422"/>
            <a:ext cx="7467600" cy="4873752"/>
          </a:xfrm>
        </p:spPr>
        <p:txBody>
          <a:bodyPr/>
          <a:lstStyle/>
          <a:p>
            <a:pPr algn="ctr" eaLnBrk="1" hangingPunct="1">
              <a:buFontTx/>
              <a:buNone/>
            </a:pPr>
            <a:r>
              <a:rPr lang="ru-RU" dirty="0" smtClean="0">
                <a:latin typeface="+mj-lt"/>
              </a:rPr>
              <a:t>	</a:t>
            </a:r>
          </a:p>
          <a:p>
            <a:pPr eaLnBrk="1" hangingPunct="1">
              <a:buFontTx/>
              <a:buNone/>
            </a:pPr>
            <a:r>
              <a:rPr lang="ru-RU" sz="3600" dirty="0" smtClean="0"/>
              <a:t>Они сопоставлены не только как два выдающихся полководца, но и как две неординарные личности. Разными нитями, иногда явными, иногда скрытыми, они связаны со многими героями романа. </a:t>
            </a:r>
          </a:p>
        </p:txBody>
      </p:sp>
      <p:sp>
        <p:nvSpPr>
          <p:cNvPr id="6" name="Прямоугольник 5"/>
          <p:cNvSpPr/>
          <p:nvPr/>
        </p:nvSpPr>
        <p:spPr>
          <a:xfrm>
            <a:off x="2285984" y="714356"/>
            <a:ext cx="5000660" cy="707886"/>
          </a:xfrm>
          <a:prstGeom prst="rect">
            <a:avLst/>
          </a:prstGeom>
        </p:spPr>
        <p:txBody>
          <a:bodyPr wrap="square">
            <a:spAutoFit/>
          </a:bodyPr>
          <a:lstStyle/>
          <a:p>
            <a:pPr algn="ctr"/>
            <a:r>
              <a:rPr lang="ru-RU" sz="4000" dirty="0">
                <a:solidFill>
                  <a:srgbClr val="C00000"/>
                </a:solidFill>
                <a:latin typeface="+mj-lt"/>
              </a:rPr>
              <a:t>Кутузов и </a:t>
            </a:r>
            <a:r>
              <a:rPr lang="ru-RU" sz="4000" dirty="0" smtClean="0">
                <a:solidFill>
                  <a:srgbClr val="C00000"/>
                </a:solidFill>
                <a:latin typeface="+mj-lt"/>
              </a:rPr>
              <a:t>Наполеон</a:t>
            </a:r>
            <a:endParaRPr lang="ru-RU" sz="4000" dirty="0">
              <a:solidFill>
                <a:srgbClr val="C00000"/>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sz="quarter" idx="1"/>
          </p:nvPr>
        </p:nvSpPr>
        <p:spPr>
          <a:xfrm>
            <a:off x="4067175" y="404813"/>
            <a:ext cx="4826000" cy="6119812"/>
          </a:xfrm>
        </p:spPr>
        <p:txBody>
          <a:bodyPr/>
          <a:lstStyle/>
          <a:p>
            <a:pPr eaLnBrk="1" hangingPunct="1">
              <a:lnSpc>
                <a:spcPct val="90000"/>
              </a:lnSpc>
              <a:buFontTx/>
              <a:buNone/>
            </a:pPr>
            <a:r>
              <a:rPr lang="ru-RU" sz="2400" dirty="0" smtClean="0"/>
              <a:t>	 Антиподом Наполеона в романе выступает Кутузов. Все симпатии автора на его стороне. В отличие от Наполеона Кутузов прост и человечен. Он не вызывает в своих подчиненных трепета и страха. Его авторитет основан на доверии и уважении к людям. В образе Кутузова писатель воплотил идеальное представление о народном полководце. Из всех исторических деятелей, показанных в романе, одного лишь Кутузова Толстой называет истинно великим человеком. </a:t>
            </a:r>
          </a:p>
          <a:p>
            <a:pPr eaLnBrk="1" hangingPunct="1">
              <a:lnSpc>
                <a:spcPct val="90000"/>
              </a:lnSpc>
            </a:pPr>
            <a:endParaRPr lang="ru-RU" sz="2400" dirty="0" smtClean="0"/>
          </a:p>
        </p:txBody>
      </p:sp>
      <p:pic>
        <p:nvPicPr>
          <p:cNvPr id="6" name="Picture 4" descr="720383_normal"/>
          <p:cNvPicPr>
            <a:picLocks noChangeAspect="1" noChangeArrowheads="1"/>
          </p:cNvPicPr>
          <p:nvPr/>
        </p:nvPicPr>
        <p:blipFill>
          <a:blip r:embed="rId2"/>
          <a:srcRect/>
          <a:stretch>
            <a:fillRect/>
          </a:stretch>
        </p:blipFill>
        <p:spPr bwMode="auto">
          <a:xfrm>
            <a:off x="642910" y="642918"/>
            <a:ext cx="3721100"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sz="quarter" idx="1"/>
          </p:nvPr>
        </p:nvSpPr>
        <p:spPr>
          <a:xfrm>
            <a:off x="142844" y="1"/>
            <a:ext cx="4714908" cy="7358090"/>
          </a:xfrm>
        </p:spPr>
        <p:txBody>
          <a:bodyPr>
            <a:normAutofit fontScale="62500" lnSpcReduction="20000"/>
          </a:bodyPr>
          <a:lstStyle/>
          <a:p>
            <a:pPr marL="0" indent="0" eaLnBrk="1" hangingPunct="1">
              <a:lnSpc>
                <a:spcPct val="120000"/>
              </a:lnSpc>
              <a:spcBef>
                <a:spcPts val="0"/>
              </a:spcBef>
              <a:buFontTx/>
              <a:buNone/>
            </a:pPr>
            <a:r>
              <a:rPr lang="ru-RU" sz="3800" dirty="0" smtClean="0"/>
              <a:t>    Кутузов - вдохновитель побед русского народа. Кутузов некрасив внешне — у него оплывшее тело, жирная шея, один глаз прикрыт повязкой. Его непритязательная внешность — своеобразный вызов тем, кто мнит себя героями. Он показан Толстым активным, мудрым и опытным полководцем, который своими распоряжениями помогает росту народного сопротивления, укрепляет дух войска «… а главное, — думал князь Андрей, — почему веришь ему, — это то, что он русский...»</a:t>
            </a:r>
          </a:p>
          <a:p>
            <a:pPr eaLnBrk="1" hangingPunct="1">
              <a:lnSpc>
                <a:spcPct val="90000"/>
              </a:lnSpc>
              <a:buFontTx/>
              <a:buNone/>
            </a:pPr>
            <a:r>
              <a:rPr lang="ru-RU" sz="2400" dirty="0" smtClean="0"/>
              <a:t/>
            </a:r>
            <a:br>
              <a:rPr lang="ru-RU" sz="2400" dirty="0" smtClean="0"/>
            </a:br>
            <a:r>
              <a:rPr lang="ru-RU" sz="2400" dirty="0" smtClean="0"/>
              <a:t/>
            </a:r>
            <a:br>
              <a:rPr lang="ru-RU" sz="2400" dirty="0" smtClean="0"/>
            </a:br>
            <a:endParaRPr lang="ru-RU" sz="2400" dirty="0" smtClean="0"/>
          </a:p>
        </p:txBody>
      </p:sp>
      <p:pic>
        <p:nvPicPr>
          <p:cNvPr id="4" name="Picture 6" descr="C:\Users\Администратор\Desktop\Новая папка (2)\2_2.jpg"/>
          <p:cNvPicPr>
            <a:picLocks noChangeAspect="1" noChangeArrowheads="1"/>
          </p:cNvPicPr>
          <p:nvPr/>
        </p:nvPicPr>
        <p:blipFill>
          <a:blip r:embed="rId2"/>
          <a:srcRect/>
          <a:stretch>
            <a:fillRect/>
          </a:stretch>
        </p:blipFill>
        <p:spPr bwMode="auto">
          <a:xfrm>
            <a:off x="4786314" y="785794"/>
            <a:ext cx="3893868" cy="487878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sz="quarter" idx="1"/>
          </p:nvPr>
        </p:nvSpPr>
        <p:spPr>
          <a:xfrm>
            <a:off x="3857620" y="549275"/>
            <a:ext cx="5000660" cy="6165873"/>
          </a:xfrm>
        </p:spPr>
        <p:txBody>
          <a:bodyPr>
            <a:normAutofit fontScale="92500" lnSpcReduction="10000"/>
          </a:bodyPr>
          <a:lstStyle/>
          <a:p>
            <a:pPr marL="0" indent="0" eaLnBrk="1" hangingPunct="1">
              <a:lnSpc>
                <a:spcPct val="110000"/>
              </a:lnSpc>
              <a:spcBef>
                <a:spcPts val="0"/>
              </a:spcBef>
              <a:buFontTx/>
              <a:buNone/>
            </a:pPr>
            <a:r>
              <a:rPr lang="ru-RU" sz="2600" dirty="0" smtClean="0"/>
              <a:t>Русский народ выиграл войну 1812 года благодаря Кутузову. Он оказался мудрее Наполеона, потому что лучше него понял характер войны, которая не была похожа ни на одну из предыдущих войн. Если Наполеон в своей тактике и стратегии совершенно не учитывает моральный фактор, то Кутузов, приняв командование армией, первую свою задачу видит в том, чтобы поднять боевой дух войска, внушить солдатам и офицерам веру в победу.</a:t>
            </a:r>
          </a:p>
          <a:p>
            <a:pPr eaLnBrk="1" hangingPunct="1">
              <a:lnSpc>
                <a:spcPct val="90000"/>
              </a:lnSpc>
              <a:buFontTx/>
              <a:buNone/>
            </a:pPr>
            <a:endParaRPr lang="ru-RU" sz="2400" dirty="0" smtClean="0"/>
          </a:p>
        </p:txBody>
      </p:sp>
      <p:pic>
        <p:nvPicPr>
          <p:cNvPr id="4" name="Picture 4"/>
          <p:cNvPicPr>
            <a:picLocks noChangeAspect="1" noChangeArrowheads="1"/>
          </p:cNvPicPr>
          <p:nvPr/>
        </p:nvPicPr>
        <p:blipFill>
          <a:blip r:embed="rId2"/>
          <a:srcRect r="4536"/>
          <a:stretch>
            <a:fillRect/>
          </a:stretch>
        </p:blipFill>
        <p:spPr bwMode="auto">
          <a:xfrm>
            <a:off x="357158" y="1357298"/>
            <a:ext cx="3432175" cy="3455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sz="quarter" idx="1"/>
          </p:nvPr>
        </p:nvSpPr>
        <p:spPr>
          <a:xfrm>
            <a:off x="468313" y="404813"/>
            <a:ext cx="8229600" cy="4525962"/>
          </a:xfrm>
        </p:spPr>
        <p:txBody>
          <a:bodyPr/>
          <a:lstStyle/>
          <a:p>
            <a:pPr eaLnBrk="1" hangingPunct="1">
              <a:lnSpc>
                <a:spcPct val="90000"/>
              </a:lnSpc>
              <a:buFontTx/>
              <a:buNone/>
            </a:pPr>
            <a:r>
              <a:rPr lang="ru-RU" sz="2800" dirty="0" smtClean="0"/>
              <a:t>	Главное в Кутузове для Толстого — это кровная связь с народом, “то народное чувство, которое он носит в себе во всей чистоте и силе его”. Автор обращает наше внимание на человечность и доброту полководца. Он истинный патриот своей страны. Именно поэтому народ и выбрал его “против воли царя в производители народной войны”. </a:t>
            </a:r>
            <a:br>
              <a:rPr lang="ru-RU" sz="2800" dirty="0" smtClean="0"/>
            </a:br>
            <a:r>
              <a:rPr lang="ru-RU" sz="2800" dirty="0" smtClean="0"/>
              <a:t/>
            </a:r>
            <a:br>
              <a:rPr lang="ru-RU" sz="2800" dirty="0" smtClean="0"/>
            </a:br>
            <a:endParaRPr lang="ru-RU" sz="2800" dirty="0" smtClean="0"/>
          </a:p>
        </p:txBody>
      </p:sp>
      <p:pic>
        <p:nvPicPr>
          <p:cNvPr id="12291" name="Picture 4" descr="f_18557247"/>
          <p:cNvPicPr>
            <a:picLocks noChangeAspect="1" noChangeArrowheads="1"/>
          </p:cNvPicPr>
          <p:nvPr/>
        </p:nvPicPr>
        <p:blipFill>
          <a:blip r:embed="rId2"/>
          <a:srcRect/>
          <a:stretch>
            <a:fillRect/>
          </a:stretch>
        </p:blipFill>
        <p:spPr bwMode="auto">
          <a:xfrm>
            <a:off x="2051050" y="3643314"/>
            <a:ext cx="5041900" cy="30718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dirty="0"/>
          </a:p>
        </p:txBody>
      </p:sp>
      <p:pic>
        <p:nvPicPr>
          <p:cNvPr id="53250" name="Рисунок 1"/>
          <p:cNvPicPr>
            <a:picLocks noChangeAspect="1" noChangeArrowheads="1"/>
          </p:cNvPicPr>
          <p:nvPr/>
        </p:nvPicPr>
        <p:blipFill>
          <a:blip r:embed="rId2"/>
          <a:srcRect l="17123" t="27100" r="23351" b="28943"/>
          <a:stretch>
            <a:fillRect/>
          </a:stretch>
        </p:blipFill>
        <p:spPr bwMode="auto">
          <a:xfrm>
            <a:off x="285720" y="1785926"/>
            <a:ext cx="8616084" cy="421481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4" descr="6a0105370922f3970b0133f24f7267970b-320wi"/>
          <p:cNvPicPr>
            <a:picLocks noGrp="1" noChangeAspect="1" noChangeArrowheads="1"/>
          </p:cNvPicPr>
          <p:nvPr>
            <p:ph sz="quarter" idx="1"/>
          </p:nvPr>
        </p:nvPicPr>
        <p:blipFill>
          <a:blip r:embed="rId2"/>
          <a:srcRect/>
          <a:stretch>
            <a:fillRect/>
          </a:stretch>
        </p:blipFill>
        <p:spPr bwMode="auto">
          <a:xfrm>
            <a:off x="857224" y="1643050"/>
            <a:ext cx="2959317" cy="4873625"/>
          </a:xfrm>
          <a:prstGeom prst="rect">
            <a:avLst/>
          </a:prstGeom>
          <a:noFill/>
          <a:ln w="9525">
            <a:noFill/>
            <a:miter lim="800000"/>
            <a:headEnd/>
            <a:tailEnd/>
          </a:ln>
        </p:spPr>
      </p:pic>
      <p:sp>
        <p:nvSpPr>
          <p:cNvPr id="5" name="Rectangle 3"/>
          <p:cNvSpPr txBox="1">
            <a:spLocks noChangeArrowheads="1"/>
          </p:cNvSpPr>
          <p:nvPr/>
        </p:nvSpPr>
        <p:spPr>
          <a:xfrm>
            <a:off x="4211638" y="836613"/>
            <a:ext cx="4475162" cy="5289550"/>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Tx/>
              <a:buNone/>
              <a:tabLst/>
              <a:defRPr/>
            </a:pPr>
            <a:r>
              <a:rPr kumimoji="0" lang="ru-RU" sz="2800" b="0" i="0" u="none" strike="noStrike" kern="1200" cap="none" spc="0" normalizeH="0" baseline="0" noProof="0" dirty="0" smtClean="0">
                <a:ln>
                  <a:noFill/>
                </a:ln>
                <a:solidFill>
                  <a:schemeClr val="tx1"/>
                </a:solidFill>
                <a:effectLst/>
                <a:uLnTx/>
                <a:uFillTx/>
                <a:latin typeface="+mn-lt"/>
                <a:ea typeface="+mn-ea"/>
                <a:cs typeface="+mn-cs"/>
              </a:rPr>
              <a:t>	Раскрывая характер Наполеона, Толстой акцентирует внимание на его актёрстве. Он везде и во всём старается играть роль великого человека. Наполеон знает, что за ним наблюдают и каждое его движение и слово фиксируются для истории.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p:cNvPicPr>
            <a:picLocks noChangeAspect="1" noChangeArrowheads="1"/>
          </p:cNvPicPr>
          <p:nvPr/>
        </p:nvPicPr>
        <p:blipFill>
          <a:blip r:embed="rId2"/>
          <a:srcRect l="29810" t="12709" r="34393" b="23412"/>
          <a:stretch>
            <a:fillRect/>
          </a:stretch>
        </p:blipFill>
        <p:spPr bwMode="auto">
          <a:xfrm>
            <a:off x="214282" y="928670"/>
            <a:ext cx="4071966" cy="4714908"/>
          </a:xfrm>
          <a:prstGeom prst="rect">
            <a:avLst/>
          </a:prstGeom>
          <a:noFill/>
          <a:ln w="9525">
            <a:noFill/>
            <a:miter lim="800000"/>
            <a:headEnd/>
            <a:tailEnd/>
          </a:ln>
        </p:spPr>
      </p:pic>
      <p:sp>
        <p:nvSpPr>
          <p:cNvPr id="6146" name="Rectangle 3"/>
          <p:cNvSpPr>
            <a:spLocks noGrp="1" noChangeArrowheads="1"/>
          </p:cNvSpPr>
          <p:nvPr>
            <p:ph sz="quarter" idx="1"/>
          </p:nvPr>
        </p:nvSpPr>
        <p:spPr>
          <a:xfrm>
            <a:off x="4071935" y="142852"/>
            <a:ext cx="4614866" cy="6572295"/>
          </a:xfrm>
        </p:spPr>
        <p:txBody>
          <a:bodyPr>
            <a:normAutofit fontScale="85000" lnSpcReduction="20000"/>
          </a:bodyPr>
          <a:lstStyle/>
          <a:p>
            <a:pPr eaLnBrk="1" hangingPunct="1">
              <a:buFontTx/>
              <a:buNone/>
            </a:pPr>
            <a:r>
              <a:rPr lang="ru-RU" sz="2800" dirty="0" smtClean="0"/>
              <a:t>	</a:t>
            </a:r>
            <a:r>
              <a:rPr lang="ru-RU" sz="3100" dirty="0" smtClean="0"/>
              <a:t>Наполеон выступает носителем “идеи власти”, увлечённый мыслью о своём превосходстве и желанием подчинять себе людей.</a:t>
            </a:r>
          </a:p>
          <a:p>
            <a:pPr>
              <a:buNone/>
            </a:pPr>
            <a:r>
              <a:rPr lang="ru-RU" sz="3100" dirty="0" smtClean="0"/>
              <a:t>    Наполеон опьянён, ощущением собственного величия. Он, по мысли Толстого, эгоист, не имеющий никаких духовных связей с людьми. Наполеон Толстого — человек, для которого имеет интерес “только то, что происходит в его душе”. Не случайно слово “я” - любимое слово Наполеона.</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sz="quarter" idx="1"/>
          </p:nvPr>
        </p:nvSpPr>
        <p:spPr>
          <a:xfrm>
            <a:off x="250825" y="428603"/>
            <a:ext cx="4835525" cy="6429397"/>
          </a:xfrm>
        </p:spPr>
        <p:txBody>
          <a:bodyPr/>
          <a:lstStyle/>
          <a:p>
            <a:pPr eaLnBrk="1" hangingPunct="1">
              <a:spcBef>
                <a:spcPts val="0"/>
              </a:spcBef>
              <a:buFontTx/>
              <a:buNone/>
            </a:pPr>
            <a:r>
              <a:rPr lang="ru-RU" sz="2400" dirty="0" smtClean="0"/>
              <a:t>	</a:t>
            </a:r>
            <a:r>
              <a:rPr lang="ru-RU" sz="2600" dirty="0" smtClean="0"/>
              <a:t>Он « </a:t>
            </a:r>
            <a:r>
              <a:rPr lang="ru-RU" sz="2600" i="1" dirty="0" smtClean="0"/>
              <a:t>никогда, до конца жизни своей, не мог понимать… ни добра, ни красоты, ни истины, ни значения своих поступков, которые были слишком противоположны добру и правде, слишком далеки от всего человеческого... Он не мог отречься от своих поступков, восхваляемых половиной света, и потому должен был отречься от правды, добра, всего человеческого</a:t>
            </a:r>
            <a:r>
              <a:rPr lang="ru-RU" sz="2600" dirty="0" smtClean="0"/>
              <a:t>». </a:t>
            </a:r>
          </a:p>
        </p:txBody>
      </p:sp>
      <p:pic>
        <p:nvPicPr>
          <p:cNvPr id="4" name="Picture 3" descr="C:\Users\Елена\Documents\ОБРАЗ НАПОЛЕОНА\Napoleonj1.jpg"/>
          <p:cNvPicPr>
            <a:picLocks noChangeAspect="1" noChangeArrowheads="1"/>
          </p:cNvPicPr>
          <p:nvPr/>
        </p:nvPicPr>
        <p:blipFill>
          <a:blip r:embed="rId2"/>
          <a:srcRect/>
          <a:stretch>
            <a:fillRect/>
          </a:stretch>
        </p:blipFill>
        <p:spPr bwMode="auto">
          <a:xfrm>
            <a:off x="5143504" y="571480"/>
            <a:ext cx="3476625"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85720" y="214290"/>
            <a:ext cx="8429684" cy="4143404"/>
          </a:xfrm>
        </p:spPr>
        <p:txBody>
          <a:bodyPr/>
          <a:lstStyle/>
          <a:p>
            <a:r>
              <a:rPr lang="ru-RU" sz="2800" dirty="0" smtClean="0"/>
              <a:t>Отрицание величия Наполеона в романе идет рядом с осуждением войны. Слава от завоеваний, завоевания ради славы, по мнению Толстого, бесчеловечны. Именно поэтому Наполеону противопоставляется Кутузов, истинно народный полководец, величие которого в его простоте, скромности, подлинном гуманизме.</a:t>
            </a:r>
          </a:p>
          <a:p>
            <a:endParaRPr lang="ru-RU" dirty="0"/>
          </a:p>
        </p:txBody>
      </p:sp>
      <p:pic>
        <p:nvPicPr>
          <p:cNvPr id="4" name="Picture 3" descr="D:\мои презентации\Иллюстрации к роману Война и мир. 10 кл\Кутузов под Красным.jpg"/>
          <p:cNvPicPr>
            <a:picLocks noChangeAspect="1" noChangeArrowheads="1"/>
          </p:cNvPicPr>
          <p:nvPr/>
        </p:nvPicPr>
        <p:blipFill>
          <a:blip r:embed="rId2"/>
          <a:srcRect/>
          <a:stretch>
            <a:fillRect/>
          </a:stretch>
        </p:blipFill>
        <p:spPr bwMode="auto">
          <a:xfrm>
            <a:off x="2000232" y="3672344"/>
            <a:ext cx="4786346" cy="3007866"/>
          </a:xfrm>
          <a:prstGeom prst="rect">
            <a:avLst/>
          </a:prstGeom>
          <a:noFill/>
          <a:ln w="9525">
            <a:solidFill>
              <a:srgbClr val="C00000"/>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ru-RU" smtClean="0"/>
              <a:t>Информационные ресурсы</a:t>
            </a:r>
          </a:p>
        </p:txBody>
      </p:sp>
      <p:sp>
        <p:nvSpPr>
          <p:cNvPr id="16387" name="Rectangle 3"/>
          <p:cNvSpPr>
            <a:spLocks noGrp="1" noChangeArrowheads="1"/>
          </p:cNvSpPr>
          <p:nvPr>
            <p:ph sz="quarter" idx="1"/>
          </p:nvPr>
        </p:nvSpPr>
        <p:spPr/>
        <p:txBody>
          <a:bodyPr/>
          <a:lstStyle/>
          <a:p>
            <a:pPr eaLnBrk="1" hangingPunct="1"/>
            <a:r>
              <a:rPr lang="ru-RU" dirty="0" smtClean="0">
                <a:solidFill>
                  <a:srgbClr val="C00000"/>
                </a:solidFill>
                <a:hlinkClick r:id="rId2"/>
              </a:rPr>
              <a:t>http://www.licey.net/lit/wap/kutuzov</a:t>
            </a:r>
            <a:endParaRPr lang="ru-RU" dirty="0" smtClean="0">
              <a:solidFill>
                <a:srgbClr val="C00000"/>
              </a:solidFill>
              <a:hlinkClick r:id="rId3"/>
            </a:endParaRPr>
          </a:p>
          <a:p>
            <a:pPr eaLnBrk="1" hangingPunct="1"/>
            <a:r>
              <a:rPr lang="ru-RU" dirty="0" smtClean="0">
                <a:solidFill>
                  <a:srgbClr val="C00000"/>
                </a:solidFill>
                <a:hlinkClick r:id="rId3"/>
              </a:rPr>
              <a:t>http://www.litrasoch.ru</a:t>
            </a:r>
            <a:endParaRPr lang="ru-RU" dirty="0" smtClean="0">
              <a:solidFill>
                <a:srgbClr val="C00000"/>
              </a:solidFill>
              <a:hlinkClick r:id="rId4"/>
            </a:endParaRPr>
          </a:p>
          <a:p>
            <a:pPr eaLnBrk="1" hangingPunct="1"/>
            <a:r>
              <a:rPr lang="ru-RU" dirty="0" smtClean="0">
                <a:solidFill>
                  <a:srgbClr val="C00000"/>
                </a:solidFill>
                <a:hlinkClick r:id="rId4"/>
              </a:rPr>
              <a:t>http://www.litra.ru</a:t>
            </a:r>
          </a:p>
          <a:p>
            <a:r>
              <a:rPr lang="en-US" u="sng" dirty="0" smtClean="0">
                <a:solidFill>
                  <a:srgbClr val="C00000"/>
                </a:solidFill>
              </a:rPr>
              <a:t>http://fb.ru/article/178665/obraz-napoleona-v-romane-voyna-i-mir-tolstogo</a:t>
            </a:r>
            <a:endParaRPr lang="ru-RU" u="sng" dirty="0" smtClean="0">
              <a:solidFill>
                <a:srgbClr val="C0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340</TotalTime>
  <Words>222</Words>
  <Application>Microsoft Office PowerPoint</Application>
  <PresentationFormat>Экран (4:3)</PresentationFormat>
  <Paragraphs>21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Эркер</vt:lpstr>
      <vt:lpstr>«Кутузов и Наполеон  как два нравственных полюса»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Информационные ресурсы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HomePC</dc:creator>
  <cp:lastModifiedBy>Людмила и Евгений</cp:lastModifiedBy>
  <cp:revision>26</cp:revision>
  <dcterms:created xsi:type="dcterms:W3CDTF">2011-04-03T09:04:18Z</dcterms:created>
  <dcterms:modified xsi:type="dcterms:W3CDTF">2017-02-03T15:02:31Z</dcterms:modified>
</cp:coreProperties>
</file>